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04" r:id="rId2"/>
  </p:sldMasterIdLst>
  <p:notesMasterIdLst>
    <p:notesMasterId r:id="rId14"/>
  </p:notesMasterIdLst>
  <p:sldIdLst>
    <p:sldId id="704" r:id="rId3"/>
    <p:sldId id="696" r:id="rId4"/>
    <p:sldId id="711" r:id="rId5"/>
    <p:sldId id="712" r:id="rId6"/>
    <p:sldId id="715" r:id="rId7"/>
    <p:sldId id="713" r:id="rId8"/>
    <p:sldId id="714" r:id="rId9"/>
    <p:sldId id="716" r:id="rId10"/>
    <p:sldId id="717" r:id="rId11"/>
    <p:sldId id="718" r:id="rId12"/>
    <p:sldId id="710" r:id="rId13"/>
  </p:sldIdLst>
  <p:sldSz cx="20104100" cy="11309350"/>
  <p:notesSz cx="20104100" cy="11309350"/>
  <p:defaultTextStyle>
    <a:defPPr>
      <a:defRPr lang="ru-RU"/>
    </a:defPPr>
    <a:lvl1pPr marL="0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41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84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2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7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1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>
    <p:extLst>
      <p:ext uri="{19B8F6BF-5375-455C-9EA6-DF929625EA0E}">
        <p15:presenceInfo xmlns:p15="http://schemas.microsoft.com/office/powerpoint/2012/main" userId="a1cb6fa7c11e86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0F316C"/>
    <a:srgbClr val="C6D9E7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93750" autoAdjust="0"/>
  </p:normalViewPr>
  <p:slideViewPr>
    <p:cSldViewPr>
      <p:cViewPr varScale="1">
        <p:scale>
          <a:sx n="67" d="100"/>
          <a:sy n="67" d="100"/>
        </p:scale>
        <p:origin x="1008" y="168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22.11.2024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641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284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927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572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212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Проект называется </a:t>
            </a:r>
            <a:r>
              <a:rPr lang="en-US" dirty="0" err="1"/>
              <a:t>weatherHUB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80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7969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внимание! Вопросы?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11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6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0071CE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В связи с новыми требованиями возрастает потребность к мониторингу и поддержания качества воздуха на промышленных объектах или умных домах. Метеостанция позволяет следить за воздухом в реальном времени и анализировать изменение в течении времени.</a:t>
            </a:r>
            <a:endParaRPr lang="en-US" sz="1200" dirty="0">
              <a:solidFill>
                <a:srgbClr val="0071CE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301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умеет проект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81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39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90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Arduino.</a:t>
            </a:r>
            <a:r>
              <a:rPr lang="ru-RU" dirty="0"/>
              <a:t> Алгоритм.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5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Пройтись по каждой кнопке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730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Диалоги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49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462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2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3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8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3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76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2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68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462" indent="0">
              <a:buNone/>
              <a:defRPr sz="5500"/>
            </a:lvl2pPr>
            <a:lvl3pPr marL="1794922" indent="0">
              <a:buNone/>
              <a:defRPr sz="4700"/>
            </a:lvl3pPr>
            <a:lvl4pPr marL="2692384" indent="0">
              <a:buNone/>
              <a:defRPr sz="3900"/>
            </a:lvl4pPr>
            <a:lvl5pPr marL="3589845" indent="0">
              <a:buNone/>
              <a:defRPr sz="3900"/>
            </a:lvl5pPr>
            <a:lvl6pPr marL="4487305" indent="0">
              <a:buNone/>
              <a:defRPr sz="3900"/>
            </a:lvl6pPr>
            <a:lvl7pPr marL="5384766" indent="0">
              <a:buNone/>
              <a:defRPr sz="3900"/>
            </a:lvl7pPr>
            <a:lvl8pPr marL="6282228" indent="0">
              <a:buNone/>
              <a:defRPr sz="3900"/>
            </a:lvl8pPr>
            <a:lvl9pPr marL="7179689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4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026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04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0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09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11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13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91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026" indent="0">
              <a:buNone/>
              <a:defRPr sz="5500"/>
            </a:lvl2pPr>
            <a:lvl3pPr marL="1794047" indent="0">
              <a:buNone/>
              <a:defRPr sz="4700"/>
            </a:lvl3pPr>
            <a:lvl4pPr marL="2691069" indent="0">
              <a:buNone/>
              <a:defRPr sz="3900"/>
            </a:lvl4pPr>
            <a:lvl5pPr marL="3588091" indent="0">
              <a:buNone/>
              <a:defRPr sz="3900"/>
            </a:lvl5pPr>
            <a:lvl6pPr marL="4485115" indent="0">
              <a:buNone/>
              <a:defRPr sz="3900"/>
            </a:lvl6pPr>
            <a:lvl7pPr marL="5382138" indent="0">
              <a:buNone/>
              <a:defRPr sz="3900"/>
            </a:lvl7pPr>
            <a:lvl8pPr marL="6279162" indent="0">
              <a:buNone/>
              <a:defRPr sz="3900"/>
            </a:lvl8pPr>
            <a:lvl9pPr marL="7176184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047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767" indent="-672767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664" indent="-560638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559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581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04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628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650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673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697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026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047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069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091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115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138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9162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84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22.11.2024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922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096" indent="-673096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375" indent="-560913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653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114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575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6037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498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0959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421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6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2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384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84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30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766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228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689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3C17DED2-5852-844D-89B1-AC6304B37AD7}"/>
              </a:ext>
            </a:extLst>
          </p:cNvPr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2EE58B7-D116-1B4C-8728-126099082006}"/>
              </a:ext>
            </a:extLst>
          </p:cNvPr>
          <p:cNvSpPr txBox="1"/>
          <p:nvPr/>
        </p:nvSpPr>
        <p:spPr>
          <a:xfrm>
            <a:off x="1212850" y="4601726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en-US" sz="3900" b="1" dirty="0" err="1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WeatherHub</a:t>
            </a:r>
            <a:endParaRPr lang="ru-RU" sz="39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D125CC50-3C8B-49CB-98CD-752D0111ED89}"/>
              </a:ext>
            </a:extLst>
          </p:cNvPr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17AE52-3068-4693-AF02-A8FDDED54368}"/>
              </a:ext>
            </a:extLst>
          </p:cNvPr>
          <p:cNvSpPr/>
          <p:nvPr/>
        </p:nvSpPr>
        <p:spPr>
          <a:xfrm>
            <a:off x="603255" y="8100397"/>
            <a:ext cx="8111292" cy="1938873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 группы №7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Ртищев А.В.</a:t>
            </a: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Покровский В.А.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7F385-4BD3-09D5-B1BA-4D3109E9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6385" y="9791285"/>
            <a:ext cx="253398" cy="19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35580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Добавление новых датчиков анализа воздуха(датчик газа, радиации)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Более расширенное использование </a:t>
            </a:r>
            <a:r>
              <a:rPr lang="ru-RU" sz="2400" dirty="0" err="1">
                <a:solidFill>
                  <a:srgbClr val="0071CE"/>
                </a:solidFill>
                <a:latin typeface="IBM Plex Mono" panose="020B0509050203000203"/>
              </a:rPr>
              <a:t>S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D </a:t>
            </a: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карты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Вывод информации на метеостанции(дисплей)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Добавление Контрольных точек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Доработка приложения(избавление багов, расширенные настройки и персонализации)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5A9FFA6-E418-4456-9836-6EF5BE43E3B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496E1BF-FDB5-4819-B22E-5E2AA745C5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9E5809D-DA8E-6142-B00E-E8405A99C639}"/>
              </a:ext>
            </a:extLst>
          </p:cNvPr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13C0B09-2EE8-427C-BD7E-44E2406065B4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842DB57-6BA8-4D16-B816-4AD9C82F1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B463B-C58C-1A01-EF25-AE5C8AFAC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5042" y="8060216"/>
            <a:ext cx="389948" cy="30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909797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Цель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488" algn="just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Создание метеостанции с мониторингом данных и записью их в базу данных и на 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SD </a:t>
            </a: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карту.</a:t>
            </a:r>
          </a:p>
          <a:p>
            <a:pPr indent="725488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Разработка аппаратного обеспечения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Создание протокола передачи данных по </a:t>
            </a:r>
            <a:r>
              <a:rPr lang="ru-RU" sz="2400" dirty="0" err="1">
                <a:solidFill>
                  <a:srgbClr val="0071CE"/>
                </a:solidFill>
                <a:latin typeface="IBM Plex Mono" panose="020B0509050203000203"/>
              </a:rPr>
              <a:t>s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erial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 port</a:t>
            </a:r>
            <a:endParaRPr lang="ru-RU" sz="2400" dirty="0">
              <a:solidFill>
                <a:srgbClr val="0071CE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Написание кода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C7ABB37D-F776-4350-89C9-A2EF029A9BC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AD67360E-EB6C-4906-AC73-CF444AFE0D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2</a:t>
            </a:fld>
            <a:endParaRPr sz="36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Мониторинг и поддержание качества воздуха на промышленных объектах, умных домах.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79DB89D-4410-4E83-95AE-33A3192BF4D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0E351E19-117A-4A74-AF80-9989B1F7C4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3</a:t>
            </a:fld>
            <a:endParaRPr sz="36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  <a:ea typeface="Calibri" panose="020F0502020204030204" pitchFamily="34" charset="0"/>
              </a:rPr>
              <a:t>Метеостанция подключается в приложении. Данные отображаются в реальном времени и записываются в базу данных и на </a:t>
            </a:r>
            <a:r>
              <a:rPr lang="ru-RU" sz="2400" dirty="0" err="1">
                <a:solidFill>
                  <a:srgbClr val="0071CE"/>
                </a:solidFill>
                <a:effectLst/>
                <a:latin typeface="IBM Plex Mono" panose="020B0509050203000203"/>
                <a:ea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  <a:ea typeface="Calibri" panose="020F0502020204030204" pitchFamily="34" charset="0"/>
              </a:rPr>
              <a:t>D </a:t>
            </a: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  <a:ea typeface="Calibri" panose="020F0502020204030204" pitchFamily="34" charset="0"/>
              </a:rPr>
              <a:t>карту. Данные можно пересмотреть в виде графика из базы данных. Можно управлять записью.</a:t>
            </a: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C77FCA4-AF52-48FB-ADF9-6C7B7BABFCD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A815ED-4185-41E2-8886-39C3BDB1A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1235779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  <a:p>
            <a:pPr marR="8365"/>
            <a:r>
              <a:rPr lang="ru-RU" sz="32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Приложение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B4A44EC-1594-455B-87B9-E970367F06C1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7B47CBC-8E50-4970-A143-7B7690B7CF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5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2" name="Прямоугольник 9">
            <a:extLst>
              <a:ext uri="{FF2B5EF4-FFF2-40B4-BE49-F238E27FC236}">
                <a16:creationId xmlns:a16="http://schemas.microsoft.com/office/drawing/2014/main" id="{9B622907-A64B-C266-AEE8-FB585ABE854F}"/>
              </a:ext>
            </a:extLst>
          </p:cNvPr>
          <p:cNvSpPr/>
          <p:nvPr/>
        </p:nvSpPr>
        <p:spPr>
          <a:xfrm>
            <a:off x="1212859" y="2606675"/>
            <a:ext cx="17449792" cy="2247804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Написание архитектуры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Добавление функций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Протокол и соединение по </a:t>
            </a:r>
            <a:r>
              <a:rPr lang="ru-RU" sz="2400" dirty="0" err="1">
                <a:solidFill>
                  <a:srgbClr val="0071CE"/>
                </a:solidFill>
                <a:latin typeface="IBM Plex Mono" panose="020B0509050203000203"/>
              </a:rPr>
              <a:t>s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erial</a:t>
            </a:r>
            <a:endParaRPr lang="en-US" sz="2400" dirty="0">
              <a:solidFill>
                <a:srgbClr val="0071CE"/>
              </a:solidFill>
              <a:latin typeface="IBM Plex Mono" panose="020B0509050203000203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Написание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30281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1235779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  <a:endParaRPr lang="en-US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  <a:p>
            <a:pPr marR="8365"/>
            <a:r>
              <a:rPr lang="ru-RU" sz="32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Приложение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5B755245-146C-4C77-8188-61C98A8D7F2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35D84239-7F67-49A2-8D0F-AF5CA473F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8" name="Прямоугольник 9">
            <a:extLst>
              <a:ext uri="{FF2B5EF4-FFF2-40B4-BE49-F238E27FC236}">
                <a16:creationId xmlns:a16="http://schemas.microsoft.com/office/drawing/2014/main" id="{166BED50-F8F1-E646-8591-1B65B8715156}"/>
              </a:ext>
            </a:extLst>
          </p:cNvPr>
          <p:cNvSpPr/>
          <p:nvPr/>
        </p:nvSpPr>
        <p:spPr>
          <a:xfrm>
            <a:off x="1212859" y="2606675"/>
            <a:ext cx="17449792" cy="3909797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Кнопки подключения к метеостанции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Кнопки управления записи (</a:t>
            </a:r>
            <a:r>
              <a:rPr lang="ru-RU" sz="2400" dirty="0" err="1">
                <a:solidFill>
                  <a:srgbClr val="0071CE"/>
                </a:solidFill>
                <a:latin typeface="IBM Plex Mono" panose="020B0509050203000203"/>
              </a:rPr>
              <a:t>Q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PushButton</a:t>
            </a: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)</a:t>
            </a:r>
            <a:endParaRPr lang="en-US" sz="2400" dirty="0">
              <a:solidFill>
                <a:srgbClr val="0071CE"/>
              </a:solidFill>
              <a:effectLst/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П</a:t>
            </a:r>
            <a:r>
              <a:rPr lang="ru-RU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ерсонализация</a:t>
            </a: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(</a:t>
            </a:r>
            <a:r>
              <a:rPr lang="en-US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QDialog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, </a:t>
            </a:r>
            <a:r>
              <a:rPr lang="en-US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QVBoxLayout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)</a:t>
            </a:r>
            <a:endParaRPr lang="en-US" sz="2400" dirty="0">
              <a:solidFill>
                <a:srgbClr val="BCBEC4"/>
              </a:solidFill>
              <a:latin typeface="IBM Plex Mono" panose="020B05090502030002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Таблица комфорта(</a:t>
            </a:r>
            <a:r>
              <a:rPr lang="en-US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QPixMap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)</a:t>
            </a:r>
            <a:endParaRPr lang="ru-RU" sz="2400" dirty="0">
              <a:solidFill>
                <a:srgbClr val="0071CE"/>
              </a:solidFill>
              <a:effectLst/>
              <a:latin typeface="IBM Plex Mono" panose="020B05090502030002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Информация в реальном времени(</a:t>
            </a:r>
            <a:r>
              <a:rPr lang="ru-RU" sz="2400" dirty="0" err="1">
                <a:solidFill>
                  <a:srgbClr val="0071CE"/>
                </a:solidFill>
                <a:latin typeface="IBM Plex Mono" panose="020B0509050203000203"/>
              </a:rPr>
              <a:t>Q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ProcessBar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)</a:t>
            </a:r>
            <a:endParaRPr lang="ru-RU" sz="2400" dirty="0">
              <a:solidFill>
                <a:srgbClr val="0071CE"/>
              </a:solidFill>
              <a:latin typeface="IBM Plex Mono" panose="020B05090502030002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Графики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(</a:t>
            </a:r>
            <a:r>
              <a:rPr lang="en-US" sz="2400" dirty="0" err="1">
                <a:solidFill>
                  <a:srgbClr val="0071CE"/>
                </a:solidFill>
                <a:effectLst/>
                <a:latin typeface="IBM Plex Mono" panose="020B0509050203000203"/>
              </a:rPr>
              <a:t>pyqtgraph</a:t>
            </a:r>
            <a:r>
              <a:rPr lang="en-US" sz="2400" dirty="0">
                <a:solidFill>
                  <a:srgbClr val="0071CE"/>
                </a:solidFill>
                <a:effectLst/>
                <a:latin typeface="IBM Plex Mono" panose="020B0509050203000203"/>
              </a:rPr>
              <a:t>)</a:t>
            </a:r>
            <a:endParaRPr lang="ru-RU" sz="2400" dirty="0">
              <a:solidFill>
                <a:srgbClr val="0071CE"/>
              </a:solidFill>
              <a:effectLst/>
              <a:latin typeface="IBM Plex Mono" panose="020B0509050203000203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Обмен данными с метеостанцией(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QSerialPort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, 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QSerialPortInfo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, </a:t>
            </a:r>
            <a:r>
              <a:rPr lang="en-US" sz="2400" dirty="0" err="1">
                <a:solidFill>
                  <a:srgbClr val="0071CE"/>
                </a:solidFill>
                <a:latin typeface="IBM Plex Mono" panose="020B0509050203000203"/>
              </a:rPr>
              <a:t>QIODevice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09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1235779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  <a:p>
            <a:pPr marR="8365"/>
            <a:r>
              <a:rPr lang="en-US" sz="32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Arduino</a:t>
            </a:r>
            <a:endParaRPr lang="ru-RU" sz="32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B4DD5A9-F08B-4958-9BA4-848687AE7578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CCF94E4-0E72-4BCE-B125-D11ECEB5A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7</a:t>
            </a:fld>
            <a:endParaRPr sz="3600" b="1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E41D8-4E12-F841-5B44-7294A51B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8" y="2315283"/>
            <a:ext cx="6718300" cy="895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ADD89-D4F8-E875-3C5A-E67C459A0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8" y="2315283"/>
            <a:ext cx="5829300" cy="8953500"/>
          </a:xfrm>
          <a:prstGeom prst="rect">
            <a:avLst/>
          </a:prstGeom>
        </p:spPr>
      </p:pic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C48BD1F5-4E21-F07A-E553-D3596389D9A3}"/>
              </a:ext>
            </a:extLst>
          </p:cNvPr>
          <p:cNvSpPr/>
          <p:nvPr/>
        </p:nvSpPr>
        <p:spPr>
          <a:xfrm>
            <a:off x="13823957" y="2315283"/>
            <a:ext cx="6057893" cy="667978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Arduino Nano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BME280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MicroSD card reader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1CE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1CE"/>
              </a:solidFill>
              <a:latin typeface="IBM Plex Mono" panose="020B0509050203000203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Чтение информации по протоколу для записи данных на 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SD </a:t>
            </a: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карту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Отправка данных воздуха по протоколу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Запись на </a:t>
            </a:r>
            <a:r>
              <a:rPr lang="en-US" sz="2400" dirty="0">
                <a:solidFill>
                  <a:srgbClr val="0071CE"/>
                </a:solidFill>
                <a:latin typeface="IBM Plex Mono" panose="020B0509050203000203"/>
              </a:rPr>
              <a:t>SD </a:t>
            </a:r>
            <a:r>
              <a:rPr lang="ru-RU" sz="2400" dirty="0">
                <a:solidFill>
                  <a:srgbClr val="0071CE"/>
                </a:solidFill>
                <a:latin typeface="IBM Plex Mono" panose="020B0509050203000203"/>
              </a:rPr>
              <a:t>карту</a:t>
            </a:r>
          </a:p>
          <a:p>
            <a:pPr algn="just">
              <a:lnSpc>
                <a:spcPct val="150000"/>
              </a:lnSpc>
            </a:pPr>
            <a:endParaRPr lang="ru-RU" sz="2400" dirty="0">
              <a:solidFill>
                <a:srgbClr val="0071CE"/>
              </a:solidFill>
              <a:latin typeface="IBM Plex Mono" panose="020B0509050203000203"/>
            </a:endParaRPr>
          </a:p>
        </p:txBody>
      </p:sp>
    </p:spTree>
    <p:extLst>
      <p:ext uri="{BB962C8B-B14F-4D97-AF65-F5344CB8AC3E}">
        <p14:creationId xmlns:p14="http://schemas.microsoft.com/office/powerpoint/2010/main" val="34962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0F1063F-301E-46DE-9766-549B565EE75C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099A52F-D26F-4E62-B90B-476DA3F688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6612D-2D22-7218-487B-28E2B251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0" y="2339975"/>
            <a:ext cx="11145968" cy="662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C2AD90-445A-178E-0ABD-9B6AD914E1A2}"/>
              </a:ext>
            </a:extLst>
          </p:cNvPr>
          <p:cNvCxnSpPr>
            <a:cxnSpLocks/>
          </p:cNvCxnSpPr>
          <p:nvPr/>
        </p:nvCxnSpPr>
        <p:spPr>
          <a:xfrm flipV="1">
            <a:off x="2965450" y="8626475"/>
            <a:ext cx="1970812" cy="1219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A27BE4-5E0D-604A-0801-88D49BD24BF7}"/>
              </a:ext>
            </a:extLst>
          </p:cNvPr>
          <p:cNvCxnSpPr>
            <a:cxnSpLocks/>
          </p:cNvCxnSpPr>
          <p:nvPr/>
        </p:nvCxnSpPr>
        <p:spPr>
          <a:xfrm flipH="1" flipV="1">
            <a:off x="12719050" y="5654675"/>
            <a:ext cx="2971800" cy="1066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498D46-6A74-90AD-A56F-14B6FD4D6F46}"/>
              </a:ext>
            </a:extLst>
          </p:cNvPr>
          <p:cNvCxnSpPr>
            <a:cxnSpLocks/>
          </p:cNvCxnSpPr>
          <p:nvPr/>
        </p:nvCxnSpPr>
        <p:spPr>
          <a:xfrm flipV="1">
            <a:off x="2971800" y="5408808"/>
            <a:ext cx="2279650" cy="131266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9">
            <a:extLst>
              <a:ext uri="{FF2B5EF4-FFF2-40B4-BE49-F238E27FC236}">
                <a16:creationId xmlns:a16="http://schemas.microsoft.com/office/drawing/2014/main" id="{4D0023AD-DEF2-03B7-5FBF-AC454D13DDE8}"/>
              </a:ext>
            </a:extLst>
          </p:cNvPr>
          <p:cNvSpPr/>
          <p:nvPr/>
        </p:nvSpPr>
        <p:spPr>
          <a:xfrm>
            <a:off x="222250" y="6065141"/>
            <a:ext cx="2743201" cy="1139808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r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  <a:ea typeface="Calibri" panose="020F0502020204030204" pitchFamily="34" charset="0"/>
              </a:rPr>
              <a:t>Управление записью</a:t>
            </a:r>
            <a:endParaRPr lang="en-US" sz="2400" dirty="0">
              <a:solidFill>
                <a:srgbClr val="0071CE"/>
              </a:solidFill>
              <a:effectLst/>
              <a:latin typeface="IBM Plex Mono" panose="020B0509050203000203"/>
              <a:ea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2D0A2-21C0-E062-056D-7AAB4075D53D}"/>
              </a:ext>
            </a:extLst>
          </p:cNvPr>
          <p:cNvSpPr txBox="1"/>
          <p:nvPr/>
        </p:nvSpPr>
        <p:spPr>
          <a:xfrm>
            <a:off x="1657350" y="6419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Прямоугольник 9">
            <a:extLst>
              <a:ext uri="{FF2B5EF4-FFF2-40B4-BE49-F238E27FC236}">
                <a16:creationId xmlns:a16="http://schemas.microsoft.com/office/drawing/2014/main" id="{78F3EEEE-63D5-541A-BA26-2B796B66419D}"/>
              </a:ext>
            </a:extLst>
          </p:cNvPr>
          <p:cNvSpPr/>
          <p:nvPr/>
        </p:nvSpPr>
        <p:spPr>
          <a:xfrm>
            <a:off x="0" y="9275771"/>
            <a:ext cx="2988539" cy="1139808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r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  <a:ea typeface="Calibri" panose="020F0502020204030204" pitchFamily="34" charset="0"/>
              </a:rPr>
              <a:t>Подключение к метеостанции</a:t>
            </a:r>
            <a:endParaRPr lang="en-US" sz="2400" dirty="0">
              <a:solidFill>
                <a:srgbClr val="0071CE"/>
              </a:solidFill>
              <a:effectLst/>
              <a:latin typeface="IBM Plex Mono" panose="020B0509050203000203"/>
              <a:ea typeface="Calibri" panose="020F0502020204030204" pitchFamily="34" charset="0"/>
            </a:endParaRPr>
          </a:p>
        </p:txBody>
      </p:sp>
      <p:sp>
        <p:nvSpPr>
          <p:cNvPr id="25" name="Прямоугольник 9">
            <a:extLst>
              <a:ext uri="{FF2B5EF4-FFF2-40B4-BE49-F238E27FC236}">
                <a16:creationId xmlns:a16="http://schemas.microsoft.com/office/drawing/2014/main" id="{59759BA0-EB5D-6B3E-ED24-A71A34B5D18B}"/>
              </a:ext>
            </a:extLst>
          </p:cNvPr>
          <p:cNvSpPr/>
          <p:nvPr/>
        </p:nvSpPr>
        <p:spPr>
          <a:xfrm>
            <a:off x="15458211" y="6151571"/>
            <a:ext cx="2988539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>
              <a:lnSpc>
                <a:spcPct val="150000"/>
              </a:lnSpc>
            </a:pPr>
            <a:r>
              <a:rPr lang="ru-RU" sz="2400" dirty="0">
                <a:solidFill>
                  <a:srgbClr val="0071CE"/>
                </a:solidFill>
                <a:latin typeface="IBM Plex Mono" panose="020B0509050203000203"/>
                <a:ea typeface="Calibri" panose="020F0502020204030204" pitchFamily="34" charset="0"/>
              </a:rPr>
              <a:t>Данные в      реальном времени</a:t>
            </a:r>
            <a:endParaRPr lang="en-US" sz="2400" dirty="0">
              <a:solidFill>
                <a:srgbClr val="0071CE"/>
              </a:solidFill>
              <a:effectLst/>
              <a:latin typeface="IBM Plex Mono" panose="020B0509050203000203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1235779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  <a:p>
            <a:pPr marR="8365"/>
            <a:r>
              <a:rPr lang="ru-RU" sz="32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Диалоговые окна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018B88E-6892-4787-8D88-7E5668D5D9C0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B38499D-1810-4DAF-94D4-E3A3C55B92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2DC50-245C-BC5C-B19C-0752F2ECC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50" y="7700983"/>
            <a:ext cx="3257550" cy="2522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74BB7B-4BD1-B83F-AF2F-888C1D45F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0" y="2454275"/>
            <a:ext cx="4724400" cy="472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EBA369-DEA3-7888-7815-11C0F5835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8" y="2318458"/>
            <a:ext cx="8763000" cy="87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11563</TotalTime>
  <Words>364</Words>
  <Application>Microsoft Macintosh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IBM Plex Mono</vt:lpstr>
      <vt:lpstr>IBM Plex Sans</vt:lpstr>
      <vt:lpstr>Montserrat SemiBold</vt:lpstr>
      <vt:lpstr>1_Тема2</vt:lpstr>
      <vt:lpstr>2_Тема2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Andy Space</cp:lastModifiedBy>
  <cp:revision>390</cp:revision>
  <dcterms:created xsi:type="dcterms:W3CDTF">2018-10-03T13:56:53Z</dcterms:created>
  <dcterms:modified xsi:type="dcterms:W3CDTF">2024-11-22T14:38:09Z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